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Shape 15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Shape 95"/>
          <p:cNvSpPr/>
          <p:nvPr>
            <p:ph type="body" sz="quarter" idx="14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xfrm>
            <a:off x="2578099" y="2447924"/>
            <a:ext cx="7848602" cy="2476501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ctr">
              <a:defRPr sz="7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2578099" y="4991100"/>
            <a:ext cx="7848602" cy="847725"/>
          </a:xfrm>
          <a:prstGeom prst="rect">
            <a:avLst/>
          </a:prstGeom>
        </p:spPr>
        <p:txBody>
          <a:bodyPr lIns="38100" tIns="38100" rIns="38100" bIns="38100"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>
              <a:defRPr>
                <a:effectLst/>
              </a:defRPr>
            </a:pPr>
            <a:r>
              <a:t>Body Level One</a:t>
            </a:r>
          </a:p>
          <a:p>
            <a:pPr lvl="1">
              <a:defRPr>
                <a:effectLst/>
              </a:defRPr>
            </a:pPr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120" name="Shape 120"/>
          <p:cNvSpPr/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b="0"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1625599" y="2416387"/>
            <a:ext cx="9753602" cy="2546774"/>
          </a:xfrm>
          <a:prstGeom prst="rect">
            <a:avLst/>
          </a:prstGeom>
        </p:spPr>
        <p:txBody>
          <a:bodyPr lIns="48767" tIns="48767" rIns="48767" bIns="48767" anchor="b"/>
          <a:lstStyle>
            <a:lvl1pPr algn="ctr" defTabSz="1300480">
              <a:lnSpc>
                <a:spcPct val="90000"/>
              </a:lnSpc>
              <a:defRPr sz="8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1625599" y="5061373"/>
            <a:ext cx="9753602" cy="1766147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0" indent="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>
              <a:defRPr>
                <a:effectLst/>
              </a:defRPr>
            </a:pPr>
            <a:r>
              <a:t>Body Level One</a:t>
            </a:r>
          </a:p>
          <a:p>
            <a:pPr lvl="1">
              <a:defRPr>
                <a:effectLst/>
              </a:defRPr>
            </a:pPr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xfrm>
            <a:off x="11794506" y="8040695"/>
            <a:ext cx="316215" cy="306690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1300480">
              <a:defRPr b="0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xfrm>
            <a:off x="894079" y="1608666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defTabSz="1300480">
              <a:lnSpc>
                <a:spcPct val="90000"/>
              </a:lnSpc>
              <a:defRPr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37" name="Shape 137"/>
          <p:cNvSpPr/>
          <p:nvPr>
            <p:ph type="body" idx="1"/>
          </p:nvPr>
        </p:nvSpPr>
        <p:spPr>
          <a:xfrm>
            <a:off x="894079" y="3166533"/>
            <a:ext cx="11216642" cy="4641428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buChar char="•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buChar char="•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buChar char="•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buChar char="•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buChar char="•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>
              <a:defRPr>
                <a:effectLst/>
              </a:defRPr>
            </a:pPr>
            <a:r>
              <a:t>Body Level One</a:t>
            </a:r>
          </a:p>
          <a:p>
            <a:pPr lvl="1">
              <a:defRPr>
                <a:effectLst/>
              </a:defRPr>
            </a:pPr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138" name="Shape 138"/>
          <p:cNvSpPr/>
          <p:nvPr>
            <p:ph type="sldNum" sz="quarter" idx="2"/>
          </p:nvPr>
        </p:nvSpPr>
        <p:spPr>
          <a:xfrm>
            <a:off x="11794506" y="8040695"/>
            <a:ext cx="316215" cy="306690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1300480">
              <a:defRPr b="0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xfrm>
            <a:off x="553864" y="1463039"/>
            <a:ext cx="11895379" cy="650026"/>
          </a:xfrm>
          <a:prstGeom prst="rect">
            <a:avLst/>
          </a:prstGeom>
        </p:spPr>
        <p:txBody>
          <a:bodyPr lIns="48767" tIns="48767" rIns="48767" bIns="48767"/>
          <a:lstStyle>
            <a:lvl1pPr defTabSz="1300480">
              <a:lnSpc>
                <a:spcPct val="90000"/>
              </a:lnSpc>
              <a:defRPr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46" name="Shape 146"/>
          <p:cNvSpPr/>
          <p:nvPr>
            <p:ph type="body" sz="half" idx="1"/>
          </p:nvPr>
        </p:nvSpPr>
        <p:spPr>
          <a:xfrm>
            <a:off x="553864" y="2763518"/>
            <a:ext cx="11895379" cy="2133919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624794" indent="-624794" defTabSz="1300480">
              <a:lnSpc>
                <a:spcPct val="90000"/>
              </a:lnSpc>
              <a:spcBef>
                <a:spcPts val="1400"/>
              </a:spcBef>
              <a:buSzPct val="100000"/>
              <a:buBlip>
                <a:blip r:embed="rId2"/>
              </a:buBlip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86247" indent="-625872" defTabSz="1300480">
              <a:lnSpc>
                <a:spcPct val="90000"/>
              </a:lnSpc>
              <a:spcBef>
                <a:spcPts val="1400"/>
              </a:spcBef>
              <a:buSzPct val="100000"/>
              <a:buBlip>
                <a:blip r:embed="rId2"/>
              </a:buBlip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21790" indent="-766127" defTabSz="1300480">
              <a:lnSpc>
                <a:spcPct val="90000"/>
              </a:lnSpc>
              <a:spcBef>
                <a:spcPts val="1400"/>
              </a:spcBef>
              <a:buSzPct val="100000"/>
              <a:buBlip>
                <a:blip r:embed="rId2"/>
              </a:buBlip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89490" indent="-730602" defTabSz="1300480">
              <a:lnSpc>
                <a:spcPct val="90000"/>
              </a:lnSpc>
              <a:spcBef>
                <a:spcPts val="1400"/>
              </a:spcBef>
              <a:buSzPct val="100000"/>
              <a:buBlip>
                <a:blip r:embed="rId2"/>
              </a:buBlip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15457" indent="-710494" defTabSz="1300480">
              <a:lnSpc>
                <a:spcPct val="90000"/>
              </a:lnSpc>
              <a:spcBef>
                <a:spcPts val="1400"/>
              </a:spcBef>
              <a:buSzPct val="100000"/>
              <a:buBlip>
                <a:blip r:embed="rId2"/>
              </a:buBlip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>
              <a:defRPr>
                <a:effectLst/>
              </a:defRPr>
            </a:pPr>
            <a:r>
              <a:t>Body Level One</a:t>
            </a:r>
          </a:p>
          <a:p>
            <a:pPr lvl="1">
              <a:defRPr>
                <a:effectLst/>
              </a:defRPr>
            </a:pPr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147" name="Shape 147"/>
          <p:cNvSpPr/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1300480">
              <a:defRPr b="0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5981700" y="4508500"/>
            <a:ext cx="104295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Text</a:t>
            </a:r>
          </a:p>
        </p:txBody>
      </p:sp>
      <p:sp>
        <p:nvSpPr>
          <p:cNvPr id="21" name="Shape 21"/>
          <p:cNvSpPr/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3" name="Shape 23"/>
          <p:cNvSpPr/>
          <p:nvPr>
            <p:ph type="body" sz="quarter" idx="1"/>
          </p:nvPr>
        </p:nvSpPr>
        <p:spPr>
          <a:xfrm>
            <a:off x="787400" y="8013700"/>
            <a:ext cx="11430000" cy="1562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Shape 40"/>
          <p:cNvSpPr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pic" sz="half" idx="13"/>
          </p:nvPr>
        </p:nvSpPr>
        <p:spPr>
          <a:xfrm>
            <a:off x="7213600" y="2755900"/>
            <a:ext cx="50165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quarter" idx="14"/>
          </p:nvPr>
        </p:nvSpPr>
        <p:spPr>
          <a:xfrm>
            <a:off x="6858000" y="1270000"/>
            <a:ext cx="5316292" cy="3378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hape 87"/>
          <p:cNvSpPr/>
          <p:nvPr>
            <p:ph type="sldNum" sz="quarter" idx="2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8.png"/><Relationship Id="rId4" Type="http://schemas.openxmlformats.org/officeDocument/2006/relationships/hyperlink" Target="http://bit.ly/1H7lD3b" TargetMode="External"/><Relationship Id="rId5" Type="http://schemas.openxmlformats.org/officeDocument/2006/relationships/image" Target="../media/image29.png"/><Relationship Id="rId6" Type="http://schemas.openxmlformats.org/officeDocument/2006/relationships/hyperlink" Target="http://www.sitepoint.com/10-reasons-use-angularjs/" TargetMode="External"/><Relationship Id="rId7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1.png"/><Relationship Id="rId4" Type="http://schemas.openxmlformats.org/officeDocument/2006/relationships/hyperlink" Target="http://blog.ionic.io/announcing-ionic-2-0-alpha/" TargetMode="External"/><Relationship Id="rId5" Type="http://schemas.openxmlformats.org/officeDocument/2006/relationships/image" Target="../media/image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png"/><Relationship Id="rId3" Type="http://schemas.openxmlformats.org/officeDocument/2006/relationships/image" Target="../media/image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5" Type="http://schemas.openxmlformats.org/officeDocument/2006/relationships/image" Target="../media/image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hyperlink" Target="http://www.skylinetechnologies.com/" TargetMode="External"/><Relationship Id="rId4" Type="http://schemas.openxmlformats.org/officeDocument/2006/relationships/image" Target="../media/image4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Relationship Id="rId3" Type="http://schemas.openxmlformats.org/officeDocument/2006/relationships/hyperlink" Target="https://creator.ionic.io/app/login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.jpeg"/><Relationship Id="rId5" Type="http://schemas.openxmlformats.org/officeDocument/2006/relationships/image" Target="../media/image44.png"/><Relationship Id="rId6" Type="http://schemas.openxmlformats.org/officeDocument/2006/relationships/image" Target="../media/image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http://ionicframework.com/getting-started/" TargetMode="External"/><Relationship Id="rId4" Type="http://schemas.openxmlformats.org/officeDocument/2006/relationships/hyperlink" Target="http://ionicframework.com/docs/" TargetMode="External"/><Relationship Id="rId5" Type="http://schemas.openxmlformats.org/officeDocument/2006/relationships/hyperlink" Target="http://forum.ionicframework.com/" TargetMode="External"/><Relationship Id="rId6" Type="http://schemas.openxmlformats.org/officeDocument/2006/relationships/hyperlink" Target="https://ionic-worldwide.slack.com" TargetMode="External"/><Relationship Id="rId7" Type="http://schemas.openxmlformats.org/officeDocument/2006/relationships/hyperlink" Target="http://meetup.com/Ionic-Madison/" TargetMode="External"/><Relationship Id="rId8" Type="http://schemas.openxmlformats.org/officeDocument/2006/relationships/hyperlink" Target="http://github.com/driftyco/ionic" TargetMode="External"/><Relationship Id="rId9" Type="http://schemas.openxmlformats.org/officeDocument/2006/relationships/image" Target="../media/image2.tif"/><Relationship Id="rId10" Type="http://schemas.openxmlformats.org/officeDocument/2006/relationships/image" Target="../media/image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5.png"/><Relationship Id="rId3" Type="http://schemas.openxmlformats.org/officeDocument/2006/relationships/image" Target="../media/image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1.png"/><Relationship Id="rId4" Type="http://schemas.openxmlformats.org/officeDocument/2006/relationships/hyperlink" Target="https://github.com/milkcan/2015-MKE-CODECAMP" TargetMode="External"/><Relationship Id="rId5" Type="http://schemas.openxmlformats.org/officeDocument/2006/relationships/hyperlink" Target="mailto:matt@milkcan.io" TargetMode="External"/><Relationship Id="rId6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alanis-morissette-guardian-2012-hd_2.jpg"/>
          <p:cNvPicPr>
            <a:picLocks noChangeAspect="1"/>
          </p:cNvPicPr>
          <p:nvPr/>
        </p:nvPicPr>
        <p:blipFill>
          <a:blip r:embed="rId2">
            <a:extLst/>
          </a:blip>
          <a:srcRect l="700" t="2561" r="701" b="6759"/>
          <a:stretch>
            <a:fillRect/>
          </a:stretch>
        </p:blipFill>
        <p:spPr>
          <a:xfrm>
            <a:off x="821606" y="690522"/>
            <a:ext cx="11202988" cy="5795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21" y="0"/>
                </a:moveTo>
                <a:cubicBezTo>
                  <a:pt x="143" y="0"/>
                  <a:pt x="0" y="277"/>
                  <a:pt x="0" y="620"/>
                </a:cubicBezTo>
                <a:lnTo>
                  <a:pt x="0" y="20979"/>
                </a:lnTo>
                <a:cubicBezTo>
                  <a:pt x="0" y="21321"/>
                  <a:pt x="143" y="21600"/>
                  <a:pt x="321" y="21600"/>
                </a:cubicBezTo>
                <a:lnTo>
                  <a:pt x="21279" y="21600"/>
                </a:lnTo>
                <a:cubicBezTo>
                  <a:pt x="21457" y="21600"/>
                  <a:pt x="21600" y="21321"/>
                  <a:pt x="21600" y="20979"/>
                </a:cubicBezTo>
                <a:lnTo>
                  <a:pt x="21600" y="620"/>
                </a:lnTo>
                <a:cubicBezTo>
                  <a:pt x="21600" y="277"/>
                  <a:pt x="21457" y="0"/>
                  <a:pt x="21279" y="0"/>
                </a:cubicBezTo>
                <a:lnTo>
                  <a:pt x="321" y="0"/>
                </a:lnTo>
                <a:close/>
              </a:path>
            </a:pathLst>
          </a:cu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57" name="Shape 157"/>
          <p:cNvSpPr/>
          <p:nvPr>
            <p:ph type="ctrTitle"/>
          </p:nvPr>
        </p:nvSpPr>
        <p:spPr>
          <a:xfrm>
            <a:off x="797321" y="4584700"/>
            <a:ext cx="7800579" cy="35052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Isn’t It Ionic?</a:t>
            </a:r>
          </a:p>
        </p:txBody>
      </p:sp>
      <p:sp>
        <p:nvSpPr>
          <p:cNvPr id="158" name="Shape 158"/>
          <p:cNvSpPr/>
          <p:nvPr>
            <p:ph type="subTitle" sz="quarter" idx="1"/>
          </p:nvPr>
        </p:nvSpPr>
        <p:spPr>
          <a:xfrm>
            <a:off x="797321" y="8039100"/>
            <a:ext cx="11798053" cy="15748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>
              <a:defRPr sz="2800">
                <a:solidFill>
                  <a:srgbClr val="4DC3F0"/>
                </a:solidFill>
              </a:defRPr>
            </a:pPr>
            <a:r>
              <a:t>Building mobile applications faster with the Ionic Framework</a:t>
            </a:r>
          </a:p>
          <a:p>
            <a:pPr>
              <a:defRPr sz="2800">
                <a:solidFill>
                  <a:srgbClr val="F4EFFF"/>
                </a:solidFill>
              </a:defRPr>
            </a:pPr>
            <a:r>
              <a:t>Matthew Ridley (@matt_ridley)</a:t>
            </a:r>
          </a:p>
        </p:txBody>
      </p:sp>
      <p:pic>
        <p:nvPicPr>
          <p:cNvPr id="159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05518" y="8137722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How Does It Work?</a:t>
            </a:r>
          </a:p>
        </p:txBody>
      </p:sp>
      <p:sp>
        <p:nvSpPr>
          <p:cNvPr id="229" name="Shape 22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230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2789" y="2319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231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2789" y="3716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232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12789" y="5113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233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12789" y="6510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234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12789" y="7907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35" name="Shape 235"/>
          <p:cNvSpPr/>
          <p:nvPr/>
        </p:nvSpPr>
        <p:spPr>
          <a:xfrm rot="16200000">
            <a:off x="6223669" y="3286769"/>
            <a:ext cx="557462" cy="49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91" y="7049"/>
                </a:moveTo>
                <a:lnTo>
                  <a:pt x="13291" y="0"/>
                </a:lnTo>
                <a:lnTo>
                  <a:pt x="21600" y="10800"/>
                </a:lnTo>
                <a:lnTo>
                  <a:pt x="13291" y="21600"/>
                </a:lnTo>
                <a:lnTo>
                  <a:pt x="13291" y="14551"/>
                </a:lnTo>
                <a:lnTo>
                  <a:pt x="8309" y="14551"/>
                </a:lnTo>
                <a:lnTo>
                  <a:pt x="8309" y="21600"/>
                </a:lnTo>
                <a:lnTo>
                  <a:pt x="0" y="10800"/>
                </a:lnTo>
                <a:lnTo>
                  <a:pt x="8309" y="0"/>
                </a:lnTo>
                <a:lnTo>
                  <a:pt x="8309" y="7049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36" name="Shape 236"/>
          <p:cNvSpPr/>
          <p:nvPr/>
        </p:nvSpPr>
        <p:spPr>
          <a:xfrm rot="16200000">
            <a:off x="6223669" y="4683769"/>
            <a:ext cx="557462" cy="49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91" y="7049"/>
                </a:moveTo>
                <a:lnTo>
                  <a:pt x="13291" y="0"/>
                </a:lnTo>
                <a:lnTo>
                  <a:pt x="21600" y="10800"/>
                </a:lnTo>
                <a:lnTo>
                  <a:pt x="13291" y="21600"/>
                </a:lnTo>
                <a:lnTo>
                  <a:pt x="13291" y="14551"/>
                </a:lnTo>
                <a:lnTo>
                  <a:pt x="8309" y="14551"/>
                </a:lnTo>
                <a:lnTo>
                  <a:pt x="8309" y="21600"/>
                </a:lnTo>
                <a:lnTo>
                  <a:pt x="0" y="10800"/>
                </a:lnTo>
                <a:lnTo>
                  <a:pt x="8309" y="0"/>
                </a:lnTo>
                <a:lnTo>
                  <a:pt x="8309" y="7049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37" name="Shape 237"/>
          <p:cNvSpPr/>
          <p:nvPr/>
        </p:nvSpPr>
        <p:spPr>
          <a:xfrm rot="16200000">
            <a:off x="6223669" y="6080769"/>
            <a:ext cx="557462" cy="49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91" y="7049"/>
                </a:moveTo>
                <a:lnTo>
                  <a:pt x="13291" y="0"/>
                </a:lnTo>
                <a:lnTo>
                  <a:pt x="21600" y="10800"/>
                </a:lnTo>
                <a:lnTo>
                  <a:pt x="13291" y="21600"/>
                </a:lnTo>
                <a:lnTo>
                  <a:pt x="13291" y="14551"/>
                </a:lnTo>
                <a:lnTo>
                  <a:pt x="8309" y="14551"/>
                </a:lnTo>
                <a:lnTo>
                  <a:pt x="8309" y="21600"/>
                </a:lnTo>
                <a:lnTo>
                  <a:pt x="0" y="10800"/>
                </a:lnTo>
                <a:lnTo>
                  <a:pt x="8309" y="0"/>
                </a:lnTo>
                <a:lnTo>
                  <a:pt x="8309" y="7049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38" name="Shape 238"/>
          <p:cNvSpPr/>
          <p:nvPr/>
        </p:nvSpPr>
        <p:spPr>
          <a:xfrm rot="16200000">
            <a:off x="6223669" y="7477769"/>
            <a:ext cx="557462" cy="49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91" y="7049"/>
                </a:moveTo>
                <a:lnTo>
                  <a:pt x="13291" y="0"/>
                </a:lnTo>
                <a:lnTo>
                  <a:pt x="21600" y="10800"/>
                </a:lnTo>
                <a:lnTo>
                  <a:pt x="13291" y="21600"/>
                </a:lnTo>
                <a:lnTo>
                  <a:pt x="13291" y="14551"/>
                </a:lnTo>
                <a:lnTo>
                  <a:pt x="8309" y="14551"/>
                </a:lnTo>
                <a:lnTo>
                  <a:pt x="8309" y="21600"/>
                </a:lnTo>
                <a:lnTo>
                  <a:pt x="0" y="10800"/>
                </a:lnTo>
                <a:lnTo>
                  <a:pt x="8309" y="0"/>
                </a:lnTo>
                <a:lnTo>
                  <a:pt x="8309" y="7049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39" name="Shape 239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40" name="image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Use What You Know</a:t>
            </a:r>
          </a:p>
        </p:txBody>
      </p:sp>
      <p:sp>
        <p:nvSpPr>
          <p:cNvPr id="243" name="Shape 243"/>
          <p:cNvSpPr/>
          <p:nvPr>
            <p:ph type="body" sz="half" idx="1"/>
          </p:nvPr>
        </p:nvSpPr>
        <p:spPr>
          <a:xfrm>
            <a:off x="787400" y="2768600"/>
            <a:ext cx="4622205" cy="57150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2"/>
              </a:buBlip>
              <a:defRPr sz="2800"/>
            </a:pPr>
            <a:r>
              <a:t>20+ Years of Tools and Technology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800"/>
            </a:pPr>
            <a:r>
              <a:t>Your favorite IDE, text editor and debugger tools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800"/>
            </a:pPr>
            <a:r>
              <a:t>Share code with your website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800"/>
            </a:pPr>
            <a:r>
              <a:t>Allows web-heavy development group resources to be used on mobile work</a:t>
            </a:r>
          </a:p>
        </p:txBody>
      </p:sp>
      <p:pic>
        <p:nvPicPr>
          <p:cNvPr id="244" name="htmlcssjs-badg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4833" y="2798459"/>
            <a:ext cx="7094067" cy="415668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45" name="Shape 24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46" name="Shape 246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47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AngularJS!</a:t>
            </a:r>
          </a:p>
        </p:txBody>
      </p:sp>
      <p:sp>
        <p:nvSpPr>
          <p:cNvPr id="250" name="Shape 250"/>
          <p:cNvSpPr/>
          <p:nvPr>
            <p:ph type="body" sz="half" idx="1"/>
          </p:nvPr>
        </p:nvSpPr>
        <p:spPr>
          <a:xfrm>
            <a:off x="787400" y="2768600"/>
            <a:ext cx="4622205" cy="57150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Most popular JS framework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MVC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Unit Testing Ready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And More…</a:t>
            </a:r>
          </a:p>
        </p:txBody>
      </p:sp>
      <p:pic>
        <p:nvPicPr>
          <p:cNvPr id="251" name="AngularJS-lar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9450" y="3001714"/>
            <a:ext cx="4864100" cy="13716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52" name="Shape 252"/>
          <p:cNvSpPr/>
          <p:nvPr/>
        </p:nvSpPr>
        <p:spPr>
          <a:xfrm>
            <a:off x="5356936" y="8925668"/>
            <a:ext cx="229092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/>
            </a:pPr>
            <a:r>
              <a:t>source: </a:t>
            </a:r>
            <a:r>
              <a:rPr u="sng">
                <a:hlinkClick r:id="rId4" invalidUrl="" action="" tgtFrame="" tooltip="" history="1" highlightClick="0" endSnd="0"/>
              </a:rPr>
              <a:t>http://bit.ly/1H7lD3b</a:t>
            </a:r>
          </a:p>
        </p:txBody>
      </p:sp>
      <p:pic>
        <p:nvPicPr>
          <p:cNvPr id="253" name="Screen Shot 2015-07-30 at 1.59.16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69470" y="5156160"/>
            <a:ext cx="8265860" cy="347736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54" name="Shape 254"/>
          <p:cNvSpPr/>
          <p:nvPr/>
        </p:nvSpPr>
        <p:spPr>
          <a:xfrm>
            <a:off x="1239983" y="4400744"/>
            <a:ext cx="5270831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1800" u="sng"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http://www.sitepoint.com/10-reasons-use-angularjs/</a:t>
            </a:r>
          </a:p>
        </p:txBody>
      </p:sp>
      <p:sp>
        <p:nvSpPr>
          <p:cNvPr id="255" name="Shape 25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56" name="Shape 256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57" name="image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onic-angular-v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5766" y="4255904"/>
            <a:ext cx="8042567" cy="46077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60" name="Shape 260"/>
          <p:cNvSpPr/>
          <p:nvPr>
            <p:ph type="title"/>
          </p:nvPr>
        </p:nvSpPr>
        <p:spPr>
          <a:xfrm>
            <a:off x="464839" y="254000"/>
            <a:ext cx="12090947" cy="24384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What About AngularJS 2.0???</a:t>
            </a:r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xfrm>
            <a:off x="787400" y="2069851"/>
            <a:ext cx="11141869" cy="189395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Ionic v2.0 and Angular v2.0 will release the same day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Ionic Team is less than 6 hours behind Angular team releases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Public Alpha released Monday (October 19):</a:t>
            </a:r>
          </a:p>
          <a:p>
            <a:pPr lvl="1">
              <a:spcBef>
                <a:spcPts val="0"/>
              </a:spcBef>
              <a:buBlip>
                <a:blip r:embed="rId3"/>
              </a:buBlip>
              <a:defRPr sz="2600">
                <a:solidFill>
                  <a:srgbClr val="FFFFFF"/>
                </a:solidFill>
              </a:defRPr>
            </a:pPr>
            <a:r>
              <a:rPr u="sng">
                <a:hlinkClick r:id="rId4" invalidUrl="" action="" tgtFrame="" tooltip="" history="1" highlightClick="0" endSnd="0"/>
              </a:rPr>
              <a:t>http://blog.ionic.io/announcing-ionic-2-0-alpha/</a:t>
            </a:r>
          </a:p>
        </p:txBody>
      </p:sp>
      <p:sp>
        <p:nvSpPr>
          <p:cNvPr id="262" name="Shape 26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63" name="Shape 263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64" name="image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SASS!!! (or SASS???)</a:t>
            </a:r>
          </a:p>
        </p:txBody>
      </p:sp>
      <p:sp>
        <p:nvSpPr>
          <p:cNvPr id="267" name="Shape 267"/>
          <p:cNvSpPr/>
          <p:nvPr>
            <p:ph type="body" sz="half" idx="1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marL="444500" indent="-444500">
              <a:spcBef>
                <a:spcPts val="0"/>
              </a:spcBef>
              <a:buBlip>
                <a:blip r:embed="rId2"/>
              </a:buBlip>
              <a:defRPr sz="2800"/>
            </a:pPr>
            <a:r>
              <a:t>Power Your CSS with Sass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800"/>
            </a:pPr>
            <a:r>
              <a:t>Still can use Less or plain CSS3 if you want.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800"/>
            </a:pPr>
            <a:r>
              <a:t>Next version of Bootstrap will be in Sass</a:t>
            </a:r>
          </a:p>
        </p:txBody>
      </p:sp>
      <p:pic>
        <p:nvPicPr>
          <p:cNvPr id="268" name="sas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5506" y="3224758"/>
            <a:ext cx="5758627" cy="434127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69" name="Shape 26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70" name="Shape 270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71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hone with Ioni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5616" y="959693"/>
            <a:ext cx="5231230" cy="567754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74" name="Shape 274"/>
          <p:cNvSpPr/>
          <p:nvPr>
            <p:ph type="body" idx="14"/>
          </p:nvPr>
        </p:nvSpPr>
        <p:spPr>
          <a:xfrm>
            <a:off x="1270000" y="6807200"/>
            <a:ext cx="10464800" cy="6477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In Action</a:t>
            </a:r>
          </a:p>
        </p:txBody>
      </p:sp>
      <p:sp>
        <p:nvSpPr>
          <p:cNvPr id="275" name="Shape 27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76" name="Shape 276"/>
          <p:cNvSpPr/>
          <p:nvPr/>
        </p:nvSpPr>
        <p:spPr>
          <a:xfrm>
            <a:off x="1270000" y="7340600"/>
            <a:ext cx="10464800" cy="4613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i="1" sz="2400">
                <a:solidFill>
                  <a:srgbClr val="4DC3F0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(What’s In The Box?)</a:t>
            </a:r>
          </a:p>
        </p:txBody>
      </p:sp>
      <p:sp>
        <p:nvSpPr>
          <p:cNvPr id="277" name="Shape 277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78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onic St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0676" y="2385824"/>
            <a:ext cx="10543448" cy="31640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Start</a:t>
            </a:r>
          </a:p>
        </p:txBody>
      </p:sp>
      <p:sp>
        <p:nvSpPr>
          <p:cNvPr id="282" name="Shape 282"/>
          <p:cNvSpPr/>
          <p:nvPr>
            <p:ph type="body" sz="quarter" idx="1"/>
          </p:nvPr>
        </p:nvSpPr>
        <p:spPr>
          <a:xfrm>
            <a:off x="914400" y="6697662"/>
            <a:ext cx="11154222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Start your application with a blank slide, or fully functional navigation.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Find more templates on GitHub. Good resource:</a:t>
            </a:r>
          </a:p>
        </p:txBody>
      </p:sp>
      <p:sp>
        <p:nvSpPr>
          <p:cNvPr id="283" name="Shape 28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84" name="Shape 284"/>
          <p:cNvSpPr/>
          <p:nvPr/>
        </p:nvSpPr>
        <p:spPr>
          <a:xfrm>
            <a:off x="1566862" y="5225026"/>
            <a:ext cx="9871075" cy="10085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start myApp blank</a:t>
            </a:r>
          </a:p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start myApp tabs</a:t>
            </a:r>
          </a:p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start myApp sidemenu</a:t>
            </a:r>
          </a:p>
        </p:txBody>
      </p:sp>
      <p:sp>
        <p:nvSpPr>
          <p:cNvPr id="285" name="Shape 285"/>
          <p:cNvSpPr/>
          <p:nvPr/>
        </p:nvSpPr>
        <p:spPr>
          <a:xfrm>
            <a:off x="2004466" y="7728230"/>
            <a:ext cx="8995868" cy="6471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http://ionicframework.com/docs/cli/start.html</a:t>
            </a:r>
          </a:p>
        </p:txBody>
      </p:sp>
      <p:sp>
        <p:nvSpPr>
          <p:cNvPr id="286" name="Shape 286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87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la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1793" y="1096292"/>
            <a:ext cx="7582885" cy="6369624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90" name="ionic la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188" y="2976809"/>
            <a:ext cx="5223075" cy="22384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91" name="Shape 291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Lab</a:t>
            </a:r>
          </a:p>
        </p:txBody>
      </p:sp>
      <p:sp>
        <p:nvSpPr>
          <p:cNvPr id="292" name="Shape 292"/>
          <p:cNvSpPr/>
          <p:nvPr>
            <p:ph type="body" sz="quarter" idx="1"/>
          </p:nvPr>
        </p:nvSpPr>
        <p:spPr>
          <a:xfrm>
            <a:off x="914400" y="7866062"/>
            <a:ext cx="11154222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>
            <a:lvl1pPr marL="444500" indent="-444500">
              <a:spcBef>
                <a:spcPts val="0"/>
              </a:spcBef>
              <a:buBlip>
                <a:blip r:embed="rId4"/>
              </a:buBlip>
              <a:defRPr sz="2600"/>
            </a:lvl1pPr>
          </a:lstStyle>
          <a:p>
            <a:pPr/>
            <a:r>
              <a:t>View your changes instantly with both Android and iOS views.</a:t>
            </a:r>
          </a:p>
        </p:txBody>
      </p:sp>
      <p:sp>
        <p:nvSpPr>
          <p:cNvPr id="293" name="Shape 29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94" name="Shape 294"/>
          <p:cNvSpPr/>
          <p:nvPr/>
        </p:nvSpPr>
        <p:spPr>
          <a:xfrm>
            <a:off x="1566862" y="7345926"/>
            <a:ext cx="9871075" cy="3735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10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>
              <a:defRPr>
                <a:effectLst/>
              </a:defRPr>
            </a:pPr>
            <a:r>
              <a:t>$ ionic serve --lab</a:t>
            </a:r>
          </a:p>
        </p:txBody>
      </p:sp>
      <p:sp>
        <p:nvSpPr>
          <p:cNvPr id="295" name="Shape 295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96" name="image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842" y="2761317"/>
            <a:ext cx="10737116" cy="3327477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99" name="Shape 299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LiveReload</a:t>
            </a:r>
          </a:p>
        </p:txBody>
      </p:sp>
      <p:sp>
        <p:nvSpPr>
          <p:cNvPr id="300" name="Shape 300"/>
          <p:cNvSpPr/>
          <p:nvPr>
            <p:ph type="body" sz="quarter" idx="1"/>
          </p:nvPr>
        </p:nvSpPr>
        <p:spPr>
          <a:xfrm>
            <a:off x="914400" y="7231062"/>
            <a:ext cx="11154222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Run or Emulates on your device(s) with live updating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Great for testing</a:t>
            </a:r>
          </a:p>
        </p:txBody>
      </p:sp>
      <p:sp>
        <p:nvSpPr>
          <p:cNvPr id="301" name="Shape 30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302" name="Shape 302"/>
          <p:cNvSpPr/>
          <p:nvPr/>
        </p:nvSpPr>
        <p:spPr>
          <a:xfrm>
            <a:off x="1566862" y="5917176"/>
            <a:ext cx="9871075" cy="6910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emulate ios --livereload --consolelogs --serverlogs</a:t>
            </a:r>
          </a:p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run android -l -c -s</a:t>
            </a:r>
          </a:p>
        </p:txBody>
      </p:sp>
      <p:pic>
        <p:nvPicPr>
          <p:cNvPr id="30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01000" y="863600"/>
            <a:ext cx="2032000" cy="1219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04" name="Shape 304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05" name="image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6838" y="2364888"/>
            <a:ext cx="5217325" cy="590281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08" name="Shape 308"/>
          <p:cNvSpPr/>
          <p:nvPr>
            <p:ph type="title"/>
          </p:nvPr>
        </p:nvSpPr>
        <p:spPr>
          <a:xfrm>
            <a:off x="787400" y="266700"/>
            <a:ext cx="11430000" cy="24384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ViewApp</a:t>
            </a:r>
          </a:p>
        </p:txBody>
      </p:sp>
      <p:sp>
        <p:nvSpPr>
          <p:cNvPr id="309" name="Shape 309"/>
          <p:cNvSpPr/>
          <p:nvPr>
            <p:ph type="body" sz="half" idx="1"/>
          </p:nvPr>
        </p:nvSpPr>
        <p:spPr>
          <a:xfrm>
            <a:off x="925289" y="2468562"/>
            <a:ext cx="5796559" cy="582568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Push app to user devices without waiting for the stores.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Allows testers to reset app data and exit the app whenever they need.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Only basic level of plugin support.</a:t>
            </a:r>
          </a:p>
        </p:txBody>
      </p:sp>
      <p:sp>
        <p:nvSpPr>
          <p:cNvPr id="310" name="Shape 31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311" name="Shape 311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12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5499" y="3694156"/>
            <a:ext cx="6931559" cy="21603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521901" y="3694156"/>
            <a:ext cx="2255148" cy="398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Principal Sponsor</a:t>
            </a:r>
          </a:p>
        </p:txBody>
      </p:sp>
      <p:sp>
        <p:nvSpPr>
          <p:cNvPr id="163" name="Shape 163"/>
          <p:cNvSpPr/>
          <p:nvPr/>
        </p:nvSpPr>
        <p:spPr>
          <a:xfrm>
            <a:off x="3613237" y="6147099"/>
            <a:ext cx="5803726" cy="1032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algn="l" defTabSz="1300480">
              <a:defRPr sz="29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ea typeface="Calibri"/>
                <a:cs typeface="Calibri"/>
                <a:sym typeface="Calibri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effectLst/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http://www.SkylineTechnologies.com</a:t>
            </a:r>
            <a:endParaRPr sz="3800"/>
          </a:p>
        </p:txBody>
      </p:sp>
      <p:sp>
        <p:nvSpPr>
          <p:cNvPr id="164" name="Shape 164"/>
          <p:cNvSpPr/>
          <p:nvPr/>
        </p:nvSpPr>
        <p:spPr>
          <a:xfrm>
            <a:off x="8921357" y="7095633"/>
            <a:ext cx="3815882" cy="2183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algn="l" defTabSz="1300480">
              <a:defRPr sz="350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defRPr>
            </a:pPr>
            <a:r>
              <a:t>Thank our Principal Sponsor by tweeting and following </a:t>
            </a:r>
            <a:r>
              <a:rPr>
                <a:solidFill>
                  <a:srgbClr val="2E75B6"/>
                </a:solidFill>
              </a:rPr>
              <a:t>@SkylineTweets</a:t>
            </a:r>
          </a:p>
        </p:txBody>
      </p:sp>
      <p:pic>
        <p:nvPicPr>
          <p:cNvPr id="165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1901" y="1219199"/>
            <a:ext cx="1873720" cy="187372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3084751" y="1726291"/>
            <a:ext cx="8441044" cy="85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algn="l" defTabSz="1300480">
              <a:defRPr sz="5000">
                <a:solidFill>
                  <a:srgbClr val="000000"/>
                </a:solidFill>
                <a:latin typeface="Proxima Nova Soft"/>
                <a:ea typeface="Proxima Nova Soft"/>
                <a:cs typeface="Proxima Nova Soft"/>
                <a:sym typeface="Proxima Nova Soft"/>
              </a:defRPr>
            </a:lvl1pPr>
          </a:lstStyle>
          <a:p>
            <a:pPr>
              <a:defRPr>
                <a:effectLst/>
              </a:defRPr>
            </a:pPr>
            <a:r>
              <a:t>Milwaukee Code Camp 2015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8892" y="2241550"/>
            <a:ext cx="6445237" cy="4028273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15" name="Shape 315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Resources</a:t>
            </a:r>
          </a:p>
        </p:txBody>
      </p:sp>
      <p:sp>
        <p:nvSpPr>
          <p:cNvPr id="316" name="Shape 316"/>
          <p:cNvSpPr/>
          <p:nvPr>
            <p:ph type="body" sz="quarter" idx="1"/>
          </p:nvPr>
        </p:nvSpPr>
        <p:spPr>
          <a:xfrm>
            <a:off x="914400" y="7231062"/>
            <a:ext cx="11154222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Create all of your icons and splash screens from single source</a:t>
            </a:r>
          </a:p>
          <a:p>
            <a:pPr lvl="1">
              <a:spcBef>
                <a:spcPts val="0"/>
              </a:spcBef>
              <a:buBlip>
                <a:blip r:embed="rId3"/>
              </a:buBlip>
              <a:defRPr sz="2600"/>
            </a:pPr>
            <a:r>
              <a:t>Splash Screen: 2208px x 2208px</a:t>
            </a:r>
          </a:p>
          <a:p>
            <a:pPr lvl="1">
              <a:spcBef>
                <a:spcPts val="0"/>
              </a:spcBef>
              <a:buBlip>
                <a:blip r:embed="rId3"/>
              </a:buBlip>
              <a:defRPr sz="2600"/>
            </a:pPr>
            <a:r>
              <a:t>Icon: 192px x 192px</a:t>
            </a:r>
          </a:p>
        </p:txBody>
      </p:sp>
      <p:sp>
        <p:nvSpPr>
          <p:cNvPr id="317" name="Shape 31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318" name="Shape 318"/>
          <p:cNvSpPr/>
          <p:nvPr/>
        </p:nvSpPr>
        <p:spPr>
          <a:xfrm>
            <a:off x="1566862" y="6012426"/>
            <a:ext cx="9871075" cy="10085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resources</a:t>
            </a:r>
          </a:p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resources --icon</a:t>
            </a:r>
          </a:p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resources --splash</a:t>
            </a:r>
          </a:p>
        </p:txBody>
      </p:sp>
      <p:sp>
        <p:nvSpPr>
          <p:cNvPr id="319" name="Shape 319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20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Ionic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9338" y="883279"/>
            <a:ext cx="6064071" cy="798704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23" name="Shape 323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Ionicons</a:t>
            </a:r>
          </a:p>
        </p:txBody>
      </p:sp>
      <p:sp>
        <p:nvSpPr>
          <p:cNvPr id="324" name="Shape 324"/>
          <p:cNvSpPr/>
          <p:nvPr>
            <p:ph type="body" sz="quarter" idx="1"/>
          </p:nvPr>
        </p:nvSpPr>
        <p:spPr>
          <a:xfrm>
            <a:off x="527248" y="2913062"/>
            <a:ext cx="4957565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>
            <a:lvl1pPr marL="444500" indent="-444500">
              <a:spcBef>
                <a:spcPts val="0"/>
              </a:spcBef>
              <a:buBlip>
                <a:blip r:embed="rId3"/>
              </a:buBlip>
              <a:defRPr sz="2600"/>
            </a:lvl1pPr>
          </a:lstStyle>
          <a:p>
            <a:pPr/>
            <a:r>
              <a:t>700+ Font Icons for mobile that are all 100% Free and Open Source. MIT Licensed.</a:t>
            </a:r>
          </a:p>
        </p:txBody>
      </p:sp>
      <p:sp>
        <p:nvSpPr>
          <p:cNvPr id="325" name="Shape 32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326" name="Shape 326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27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/>
        </p:nvSpPr>
        <p:spPr>
          <a:xfrm>
            <a:off x="1696169" y="2403797"/>
            <a:ext cx="3263653" cy="32636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0" name="Shape 33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331" name="Shape 331"/>
          <p:cNvSpPr/>
          <p:nvPr>
            <p:ph type="title" idx="4294967295"/>
          </p:nvPr>
        </p:nvSpPr>
        <p:spPr>
          <a:xfrm>
            <a:off x="787400" y="266700"/>
            <a:ext cx="11430000" cy="24384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Creator</a:t>
            </a:r>
          </a:p>
        </p:txBody>
      </p:sp>
      <p:sp>
        <p:nvSpPr>
          <p:cNvPr id="332" name="Shape 332"/>
          <p:cNvSpPr/>
          <p:nvPr>
            <p:ph type="body" sz="quarter" idx="4294967295"/>
          </p:nvPr>
        </p:nvSpPr>
        <p:spPr>
          <a:xfrm>
            <a:off x="747489" y="5984775"/>
            <a:ext cx="5796559" cy="2309467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Recently Updated to Version 1.1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GUI Interface for Creating App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Easy to Share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Exports Production Ready Code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>
                <a:solidFill>
                  <a:srgbClr val="FFFFFF"/>
                </a:solidFill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https://creator.ionic.io/app/login</a:t>
            </a:r>
          </a:p>
        </p:txBody>
      </p:sp>
      <p:pic>
        <p:nvPicPr>
          <p:cNvPr id="333" name="creator-pre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595" y="2613223"/>
            <a:ext cx="2844801" cy="284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creator-head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25366" y="1580062"/>
            <a:ext cx="6328411" cy="2685055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335" name="view-app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25366" y="4885845"/>
            <a:ext cx="6328411" cy="3263653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36" name="Shape 336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37" name="image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More All The Time….</a:t>
            </a:r>
          </a:p>
        </p:txBody>
      </p:sp>
      <p:sp>
        <p:nvSpPr>
          <p:cNvPr id="340" name="Shape 34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341" name="analytics-hea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575" y="2064419"/>
            <a:ext cx="6198651" cy="2762829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342" name="ionic-deplo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6555" y="2064589"/>
            <a:ext cx="6197889" cy="276248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343" name="push-heade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43765" y="5270507"/>
            <a:ext cx="5400992" cy="33949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344" name="Screen Shot 2015-10-20 at 9.54.15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4704" y="5900243"/>
            <a:ext cx="5400992" cy="149126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45" name="Shape 345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46" name="image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More Ionic</a:t>
            </a:r>
          </a:p>
        </p:txBody>
      </p:sp>
      <p:sp>
        <p:nvSpPr>
          <p:cNvPr id="349" name="Shape 349"/>
          <p:cNvSpPr/>
          <p:nvPr>
            <p:ph type="body" idx="1"/>
          </p:nvPr>
        </p:nvSpPr>
        <p:spPr>
          <a:xfrm>
            <a:off x="925289" y="2178992"/>
            <a:ext cx="11430001" cy="6168728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Getting Started Guide</a:t>
            </a: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2000" u="sng">
                <a:solidFill>
                  <a:srgbClr val="FFFFFF"/>
                </a:solidFill>
                <a:effectLst/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pPr>
            <a:r>
              <a:rPr>
                <a:hlinkClick r:id="rId3" invalidUrl="" action="" tgtFrame="" tooltip="" history="1" highlightClick="0" endSnd="0"/>
              </a:rPr>
              <a:t>ionicframework.com/getting-started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Documentation</a:t>
            </a: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2000" u="sng">
                <a:solidFill>
                  <a:srgbClr val="FFFFFF"/>
                </a:solidFill>
                <a:effectLst/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pPr>
            <a:r>
              <a:rPr>
                <a:hlinkClick r:id="rId4" invalidUrl="" action="" tgtFrame="" tooltip="" history="1" highlightClick="0" endSnd="0"/>
              </a:rPr>
              <a:t>ionicframework.com/docs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Ionic Community</a:t>
            </a: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2000" u="sng">
                <a:solidFill>
                  <a:srgbClr val="FFFFFF"/>
                </a:solidFill>
                <a:effectLst/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pP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FORUMS:</a:t>
            </a:r>
            <a:r>
              <a:t> </a:t>
            </a:r>
            <a:r>
              <a:rPr>
                <a:hlinkClick r:id="rId5" invalidUrl="" action="" tgtFrame="" tooltip="" history="1" highlightClick="0" endSnd="0"/>
              </a:rPr>
              <a:t>forum.ionicframework.com</a:t>
            </a: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2000" u="sng">
                <a:solidFill>
                  <a:srgbClr val="FFFFFF"/>
                </a:solidFill>
                <a:effectLst/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pP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SLACK:</a:t>
            </a:r>
            <a:r>
              <a:t> </a:t>
            </a:r>
            <a:r>
              <a:rPr>
                <a:hlinkClick r:id="rId6" invalidUrl="" action="" tgtFrame="" tooltip="" history="1" highlightClick="0" endSnd="0"/>
              </a:rPr>
              <a:t>ionic-worldwide.slack.com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Meet Ups</a:t>
            </a: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2000" u="sng">
                <a:solidFill>
                  <a:srgbClr val="FFFFFF"/>
                </a:solidFill>
                <a:effectLst/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pP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MADISON:</a:t>
            </a:r>
            <a:r>
              <a:t> </a:t>
            </a:r>
            <a:r>
              <a:rPr>
                <a:hlinkClick r:id="rId7" invalidUrl="" action="" tgtFrame="" tooltip="" history="1" highlightClick="0" endSnd="0"/>
              </a:rPr>
              <a:t>meetup.com/Ionic-Madison/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Contribute on GitHub</a:t>
            </a: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2000" u="sng">
                <a:solidFill>
                  <a:srgbClr val="FFFFFF"/>
                </a:solidFill>
                <a:effectLst/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pPr>
            <a:r>
              <a:rPr>
                <a:hlinkClick r:id="rId8" invalidUrl="" action="" tgtFrame="" tooltip="" history="1" highlightClick="0" endSnd="0"/>
              </a:rPr>
              <a:t>github.com/driftyco/ionic</a:t>
            </a:r>
          </a:p>
        </p:txBody>
      </p:sp>
      <p:sp>
        <p:nvSpPr>
          <p:cNvPr id="350" name="Shape 35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351" name="pasted-image.ti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804926" y="1355497"/>
            <a:ext cx="5520424" cy="642325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52" name="Shape 352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53" name="image3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body" idx="14"/>
          </p:nvPr>
        </p:nvSpPr>
        <p:spPr>
          <a:xfrm>
            <a:off x="1270000" y="6807200"/>
            <a:ext cx="10464800" cy="6477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Components</a:t>
            </a:r>
          </a:p>
        </p:txBody>
      </p:sp>
      <p:sp>
        <p:nvSpPr>
          <p:cNvPr id="356" name="Shape 35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3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2850" y="2317799"/>
            <a:ext cx="7844465" cy="34798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58" name="Shape 358"/>
          <p:cNvSpPr/>
          <p:nvPr/>
        </p:nvSpPr>
        <p:spPr>
          <a:xfrm>
            <a:off x="1270000" y="7340600"/>
            <a:ext cx="10464800" cy="4613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i="1" sz="2400">
                <a:solidFill>
                  <a:srgbClr val="4DC3F0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(Let’s Build An App)</a:t>
            </a:r>
          </a:p>
        </p:txBody>
      </p:sp>
      <p:sp>
        <p:nvSpPr>
          <p:cNvPr id="359" name="Shape 359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60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15451" t="0" r="15451" b="0"/>
          <a:stretch>
            <a:fillRect/>
          </a:stretch>
        </p:blipFill>
        <p:spPr>
          <a:xfrm>
            <a:off x="7962346" y="2280840"/>
            <a:ext cx="4783444" cy="519202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63" name="Shape 363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Thank You!!! Questions???</a:t>
            </a:r>
          </a:p>
        </p:txBody>
      </p:sp>
      <p:sp>
        <p:nvSpPr>
          <p:cNvPr id="364" name="Shape 364"/>
          <p:cNvSpPr/>
          <p:nvPr>
            <p:ph type="body" sz="half" idx="1"/>
          </p:nvPr>
        </p:nvSpPr>
        <p:spPr>
          <a:xfrm>
            <a:off x="141933" y="2437740"/>
            <a:ext cx="7647482" cy="4135976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400"/>
            </a:pPr>
            <a:r>
              <a:t>You can access this presentation and app code here</a:t>
            </a:r>
          </a:p>
          <a:p>
            <a:pPr lvl="2" marL="0" indent="457200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https://github.com/milkcan/2015-MKE-CODECAMP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400"/>
            </a:pPr>
            <a:r>
              <a:t>Matthew Ridley</a:t>
            </a:r>
          </a:p>
          <a:p>
            <a:pPr lvl="3" marL="0" indent="685800">
              <a:spcBef>
                <a:spcPts val="0"/>
              </a:spcBef>
              <a:buSzTx/>
              <a:buNone/>
              <a:defRPr sz="2400">
                <a:solidFill>
                  <a:srgbClr val="F4EFFF"/>
                </a:solidFill>
              </a:defRPr>
            </a:pPr>
            <a:r>
              <a:t>@matt_ridley</a:t>
            </a:r>
          </a:p>
          <a:p>
            <a:pPr lvl="3" marL="0" indent="685800">
              <a:spcBef>
                <a:spcPts val="0"/>
              </a:spcBef>
              <a:buSzTx/>
              <a:buNone/>
              <a:defRPr sz="2400">
                <a:solidFill>
                  <a:srgbClr val="F4EFFF"/>
                </a:solidFill>
              </a:defRPr>
            </a:pPr>
            <a:r>
              <a:rPr u="sng">
                <a:hlinkClick r:id="rId5" invalidUrl="" action="" tgtFrame="" tooltip="" history="1" highlightClick="0" endSnd="0"/>
              </a:rPr>
              <a:t>matt@milkcan.io</a:t>
            </a:r>
          </a:p>
        </p:txBody>
      </p:sp>
      <p:sp>
        <p:nvSpPr>
          <p:cNvPr id="365" name="Shape 36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366" name="Shape 366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67" name="image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01771" y="7265823"/>
            <a:ext cx="1963555" cy="589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33540" y="5707081"/>
            <a:ext cx="1172145" cy="1078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01772" y="5964824"/>
            <a:ext cx="1963554" cy="562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91255" y="7364001"/>
            <a:ext cx="1963554" cy="490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24050" y="5725434"/>
            <a:ext cx="1697965" cy="741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254578" y="7420217"/>
            <a:ext cx="1963555" cy="445073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521901" y="5510104"/>
            <a:ext cx="1972970" cy="398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Silver Sponsors</a:t>
            </a:r>
          </a:p>
        </p:txBody>
      </p:sp>
      <p:pic>
        <p:nvPicPr>
          <p:cNvPr id="175" name="image10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85498" y="2478030"/>
            <a:ext cx="4604380" cy="2889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11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653192" y="3434408"/>
            <a:ext cx="3900543" cy="115066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521901" y="3237431"/>
            <a:ext cx="1883524" cy="398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Gold Sponsors</a:t>
            </a:r>
          </a:p>
        </p:txBody>
      </p:sp>
      <p:pic>
        <p:nvPicPr>
          <p:cNvPr id="178" name="image3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21901" y="1219199"/>
            <a:ext cx="1873720" cy="1873720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3084751" y="1726291"/>
            <a:ext cx="8441044" cy="85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algn="l" defTabSz="1300480">
              <a:defRPr sz="5000">
                <a:solidFill>
                  <a:srgbClr val="000000"/>
                </a:solidFill>
                <a:latin typeface="Proxima Nova Soft"/>
                <a:ea typeface="Proxima Nova Soft"/>
                <a:cs typeface="Proxima Nova Soft"/>
                <a:sym typeface="Proxima Nova Soft"/>
              </a:defRPr>
            </a:lvl1pPr>
          </a:lstStyle>
          <a:p>
            <a:pPr>
              <a:defRPr>
                <a:effectLst/>
              </a:defRPr>
            </a:pPr>
            <a:r>
              <a:t>Milwaukee Code Camp 2015</a:t>
            </a:r>
          </a:p>
        </p:txBody>
      </p:sp>
    </p:spTree>
  </p:cSld>
  <p:clrMapOvr>
    <a:masterClrMapping/>
  </p:clrMapOvr>
  <p:transition xmlns:p14="http://schemas.microsoft.com/office/powerpoint/2010/main" spd="med" advClick="0" advTm="10000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35532" y="-299836"/>
            <a:ext cx="18277561" cy="1028112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183" name="image13.png" descr="C:\thatConference\ThatConf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4184" y="1260564"/>
            <a:ext cx="9031421" cy="415008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671897" y="5877116"/>
            <a:ext cx="11650312" cy="2029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August 8th – 10th 2016</a:t>
            </a:r>
          </a:p>
          <a:p>
            <a:pPr/>
            <a:r>
              <a:t>Kalahari Resort, Wisconsin Dells</a:t>
            </a:r>
          </a:p>
          <a:p>
            <a:pPr/>
            <a:r>
              <a:t>http://www.ThatConference.com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667000"/>
            <a:ext cx="5270500" cy="60452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Who Is This Guy???</a:t>
            </a:r>
          </a:p>
        </p:txBody>
      </p:sp>
      <p:sp>
        <p:nvSpPr>
          <p:cNvPr id="188" name="Shape 188"/>
          <p:cNvSpPr/>
          <p:nvPr>
            <p:ph type="body" sz="half" idx="1"/>
          </p:nvPr>
        </p:nvSpPr>
        <p:spPr>
          <a:xfrm>
            <a:off x="787400" y="2768600"/>
            <a:ext cx="6078637" cy="57150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800"/>
              </a:spcBef>
              <a:buBlip>
                <a:blip r:embed="rId3"/>
              </a:buBlip>
              <a:defRPr sz="2700"/>
            </a:pPr>
            <a:r>
              <a:t>Matthew Ridley</a:t>
            </a:r>
          </a:p>
          <a:p>
            <a:pPr marL="444500" indent="-444500">
              <a:spcBef>
                <a:spcPts val="800"/>
              </a:spcBef>
              <a:buBlip>
                <a:blip r:embed="rId3"/>
              </a:buBlip>
              <a:defRPr sz="2700">
                <a:solidFill>
                  <a:srgbClr val="FFFFFF"/>
                </a:solidFill>
              </a:defRPr>
            </a:pPr>
            <a:r>
              <a:t>@matt_ridley</a:t>
            </a:r>
          </a:p>
          <a:p>
            <a:pPr marL="444500" indent="-444500">
              <a:spcBef>
                <a:spcPts val="800"/>
              </a:spcBef>
              <a:buBlip>
                <a:blip r:embed="rId3"/>
              </a:buBlip>
              <a:defRPr sz="2700"/>
            </a:pPr>
            <a:r>
              <a:t>Co-Owner of Milk Can LLC        </a:t>
            </a:r>
            <a:r>
              <a:rPr>
                <a:solidFill>
                  <a:srgbClr val="FFFFFF"/>
                </a:solidFill>
              </a:rPr>
              <a:t>http://milkcan.io</a:t>
            </a:r>
          </a:p>
          <a:p>
            <a:pPr marL="444500" indent="-444500">
              <a:spcBef>
                <a:spcPts val="800"/>
              </a:spcBef>
              <a:buBlip>
                <a:blip r:embed="rId3"/>
              </a:buBlip>
              <a:defRPr sz="2700"/>
            </a:pPr>
            <a:r>
              <a:t> Experience Writing Apps for:</a:t>
            </a:r>
          </a:p>
          <a:p>
            <a:pPr lvl="2">
              <a:spcBef>
                <a:spcPts val="800"/>
              </a:spcBef>
              <a:buBlip>
                <a:blip r:embed="rId3"/>
              </a:buBlip>
              <a:defRPr sz="2700"/>
            </a:pPr>
            <a:r>
              <a:t>Alliance Laundry Systems</a:t>
            </a:r>
          </a:p>
          <a:p>
            <a:pPr lvl="2">
              <a:spcBef>
                <a:spcPts val="800"/>
              </a:spcBef>
              <a:buBlip>
                <a:blip r:embed="rId3"/>
              </a:buBlip>
              <a:defRPr sz="2700"/>
            </a:pPr>
            <a:r>
              <a:t>Polaris</a:t>
            </a:r>
          </a:p>
          <a:p>
            <a:pPr lvl="2">
              <a:spcBef>
                <a:spcPts val="800"/>
              </a:spcBef>
              <a:buBlip>
                <a:blip r:embed="rId3"/>
              </a:buBlip>
              <a:defRPr sz="2700"/>
            </a:pPr>
            <a:r>
              <a:t>Foot Locker </a:t>
            </a:r>
          </a:p>
          <a:p>
            <a:pPr lvl="2">
              <a:spcBef>
                <a:spcPts val="800"/>
              </a:spcBef>
              <a:buBlip>
                <a:blip r:embed="rId3"/>
              </a:buBlip>
              <a:defRPr sz="2700"/>
            </a:pPr>
            <a:r>
              <a:t>… and more</a:t>
            </a:r>
          </a:p>
        </p:txBody>
      </p:sp>
      <p:sp>
        <p:nvSpPr>
          <p:cNvPr id="189" name="Shape 189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sp>
        <p:nvSpPr>
          <p:cNvPr id="190" name="Shape 190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191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mobile_platforms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6650" y="2400300"/>
            <a:ext cx="5651500" cy="2387600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94" name="Shape 194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Going Native</a:t>
            </a:r>
          </a:p>
        </p:txBody>
      </p:sp>
      <p:sp>
        <p:nvSpPr>
          <p:cNvPr id="195" name="Shape 195"/>
          <p:cNvSpPr/>
          <p:nvPr>
            <p:ph type="body" sz="half" idx="1"/>
          </p:nvPr>
        </p:nvSpPr>
        <p:spPr>
          <a:xfrm>
            <a:off x="787400" y="6020395"/>
            <a:ext cx="5422900" cy="5257205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Can utilize all of the OS and Hardware functionality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Usually better performance</a:t>
            </a:r>
          </a:p>
        </p:txBody>
      </p:sp>
      <p:sp>
        <p:nvSpPr>
          <p:cNvPr id="196" name="Shape 196"/>
          <p:cNvSpPr/>
          <p:nvPr/>
        </p:nvSpPr>
        <p:spPr>
          <a:xfrm>
            <a:off x="693432" y="5170286"/>
            <a:ext cx="1457936" cy="733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PROs</a:t>
            </a:r>
          </a:p>
        </p:txBody>
      </p:sp>
      <p:sp>
        <p:nvSpPr>
          <p:cNvPr id="197" name="Shape 197"/>
          <p:cNvSpPr/>
          <p:nvPr/>
        </p:nvSpPr>
        <p:spPr>
          <a:xfrm>
            <a:off x="6883400" y="6020395"/>
            <a:ext cx="5422900" cy="52572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4500" indent="-444500" algn="l">
              <a:buSzPct val="30000"/>
              <a:buBlip>
                <a:blip r:embed="rId3"/>
              </a:buBlip>
              <a:defRPr sz="2600">
                <a:solidFill>
                  <a:srgbClr val="4DC3F0"/>
                </a:solidFill>
              </a:defRPr>
            </a:pPr>
            <a:r>
              <a:t>Expensive</a:t>
            </a:r>
          </a:p>
          <a:p>
            <a:pPr marL="444500" indent="-444500" algn="l">
              <a:buSzPct val="30000"/>
              <a:buBlip>
                <a:blip r:embed="rId3"/>
              </a:buBlip>
              <a:defRPr sz="2600">
                <a:solidFill>
                  <a:srgbClr val="4DC3F0"/>
                </a:solidFill>
              </a:defRPr>
            </a:pPr>
            <a:r>
              <a:t>Requires large or multiple teams to support each platform</a:t>
            </a:r>
          </a:p>
          <a:p>
            <a:pPr marL="444500" indent="-444500" algn="l">
              <a:buSzPct val="30000"/>
              <a:buBlip>
                <a:blip r:embed="rId3"/>
              </a:buBlip>
              <a:defRPr sz="2600">
                <a:solidFill>
                  <a:srgbClr val="4DC3F0"/>
                </a:solidFill>
              </a:defRPr>
            </a:pPr>
            <a:r>
              <a:t>Virtually no shared code or assets</a:t>
            </a:r>
          </a:p>
          <a:p>
            <a:pPr marL="444500" indent="-444500" algn="l">
              <a:buSzPct val="30000"/>
              <a:buBlip>
                <a:blip r:embed="rId3"/>
              </a:buBlip>
              <a:defRPr sz="2600">
                <a:solidFill>
                  <a:srgbClr val="4DC3F0"/>
                </a:solidFill>
              </a:defRPr>
            </a:pPr>
            <a:r>
              <a:t>Costs increase per platform</a:t>
            </a:r>
          </a:p>
          <a:p>
            <a:pPr marL="444500" indent="-444500" algn="l">
              <a:buSzPct val="30000"/>
              <a:buBlip>
                <a:blip r:embed="rId3"/>
              </a:buBlip>
              <a:defRPr sz="2600">
                <a:solidFill>
                  <a:srgbClr val="4DC3F0"/>
                </a:solidFill>
              </a:defRPr>
            </a:pPr>
            <a:r>
              <a:t>OS Versions can cause headaches (even on iOS!)</a:t>
            </a:r>
          </a:p>
        </p:txBody>
      </p:sp>
      <p:sp>
        <p:nvSpPr>
          <p:cNvPr id="198" name="Shape 198"/>
          <p:cNvSpPr/>
          <p:nvPr/>
        </p:nvSpPr>
        <p:spPr>
          <a:xfrm>
            <a:off x="6759829" y="5170286"/>
            <a:ext cx="1517143" cy="733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CONs</a:t>
            </a:r>
          </a:p>
        </p:txBody>
      </p:sp>
      <p:sp>
        <p:nvSpPr>
          <p:cNvPr id="199" name="Shape 199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00" name="Shape 200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01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honegap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2898" y="2195123"/>
            <a:ext cx="2241104" cy="2241105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04" name="cordova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485" y="2219447"/>
            <a:ext cx="6427869" cy="1913057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Going Hybrid (The Old Way)</a:t>
            </a:r>
          </a:p>
        </p:txBody>
      </p:sp>
      <p:sp>
        <p:nvSpPr>
          <p:cNvPr id="206" name="Shape 206"/>
          <p:cNvSpPr/>
          <p:nvPr>
            <p:ph type="body" sz="half" idx="1"/>
          </p:nvPr>
        </p:nvSpPr>
        <p:spPr>
          <a:xfrm>
            <a:off x="787400" y="5525095"/>
            <a:ext cx="5422900" cy="5257205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4"/>
              </a:buBlip>
              <a:defRPr sz="2600"/>
            </a:pPr>
            <a:r>
              <a:t>Low cost point to add additional platforms</a:t>
            </a:r>
          </a:p>
          <a:p>
            <a:pPr marL="444500" indent="-444500">
              <a:spcBef>
                <a:spcPts val="0"/>
              </a:spcBef>
              <a:buBlip>
                <a:blip r:embed="rId4"/>
              </a:buBlip>
              <a:defRPr sz="2600"/>
            </a:pPr>
            <a:r>
              <a:t>Shared Code</a:t>
            </a:r>
          </a:p>
          <a:p>
            <a:pPr marL="444500" indent="-444500">
              <a:spcBef>
                <a:spcPts val="0"/>
              </a:spcBef>
              <a:buBlip>
                <a:blip r:embed="rId4"/>
              </a:buBlip>
              <a:defRPr sz="2600"/>
            </a:pPr>
            <a:r>
              <a:t>Does not require OS specific knowledge most of the time</a:t>
            </a:r>
          </a:p>
        </p:txBody>
      </p:sp>
      <p:sp>
        <p:nvSpPr>
          <p:cNvPr id="207" name="Shape 207"/>
          <p:cNvSpPr/>
          <p:nvPr/>
        </p:nvSpPr>
        <p:spPr>
          <a:xfrm>
            <a:off x="693432" y="4674986"/>
            <a:ext cx="1457936" cy="733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PROs</a:t>
            </a:r>
          </a:p>
        </p:txBody>
      </p:sp>
      <p:sp>
        <p:nvSpPr>
          <p:cNvPr id="208" name="Shape 208"/>
          <p:cNvSpPr/>
          <p:nvPr/>
        </p:nvSpPr>
        <p:spPr>
          <a:xfrm>
            <a:off x="6883400" y="5525095"/>
            <a:ext cx="5422900" cy="52572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4500" indent="-444500" algn="l">
              <a:buSzPct val="30000"/>
              <a:buBlip>
                <a:blip r:embed="rId4"/>
              </a:buBlip>
              <a:defRPr sz="2600">
                <a:solidFill>
                  <a:srgbClr val="4DC3F0"/>
                </a:solidFill>
              </a:defRPr>
            </a:pPr>
            <a:r>
              <a:t>Can be hard to access and use OS and Hardware features </a:t>
            </a:r>
          </a:p>
          <a:p>
            <a:pPr marL="444500" indent="-444500" algn="l">
              <a:buSzPct val="30000"/>
              <a:buBlip>
                <a:blip r:embed="rId4"/>
              </a:buBlip>
              <a:defRPr sz="2600">
                <a:solidFill>
                  <a:srgbClr val="4DC3F0"/>
                </a:solidFill>
              </a:defRPr>
            </a:pPr>
            <a:r>
              <a:t>Can appear sluggish (especially on older hardware)</a:t>
            </a:r>
          </a:p>
          <a:p>
            <a:pPr marL="444500" indent="-444500" algn="l">
              <a:buSzPct val="30000"/>
              <a:buBlip>
                <a:blip r:embed="rId4"/>
              </a:buBlip>
              <a:defRPr sz="2600">
                <a:solidFill>
                  <a:srgbClr val="4DC3F0"/>
                </a:solidFill>
              </a:defRPr>
            </a:pPr>
            <a:r>
              <a:t>Hard to Prevent the “Looks like a Website”</a:t>
            </a:r>
          </a:p>
          <a:p>
            <a:pPr marL="444500" indent="-444500" algn="l">
              <a:buSzPct val="30000"/>
              <a:buBlip>
                <a:blip r:embed="rId4"/>
              </a:buBlip>
              <a:defRPr sz="2600">
                <a:solidFill>
                  <a:srgbClr val="4DC3F0"/>
                </a:solidFill>
              </a:defRPr>
            </a:pPr>
            <a:r>
              <a:t>Non-Native look for one or more platforms</a:t>
            </a:r>
          </a:p>
        </p:txBody>
      </p:sp>
      <p:sp>
        <p:nvSpPr>
          <p:cNvPr id="209" name="Shape 209"/>
          <p:cNvSpPr/>
          <p:nvPr/>
        </p:nvSpPr>
        <p:spPr>
          <a:xfrm>
            <a:off x="6759829" y="4674986"/>
            <a:ext cx="1517143" cy="733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CONs</a:t>
            </a:r>
          </a:p>
        </p:txBody>
      </p:sp>
      <p:sp>
        <p:nvSpPr>
          <p:cNvPr id="210" name="Shape 210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11" name="Shape 211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12" name="image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body" idx="13"/>
          </p:nvPr>
        </p:nvSpPr>
        <p:spPr>
          <a:xfrm>
            <a:off x="1270000" y="6578600"/>
            <a:ext cx="10464800" cy="461366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>
            <a:lvl1pPr>
              <a:defRPr>
                <a:solidFill>
                  <a:srgbClr val="4DC3F0"/>
                </a:solidFill>
              </a:defRPr>
            </a:lvl1pPr>
          </a:lstStyle>
          <a:p>
            <a:pPr/>
            <a:r>
              <a:t>(Really Good)</a:t>
            </a:r>
          </a:p>
        </p:txBody>
      </p:sp>
      <p:sp>
        <p:nvSpPr>
          <p:cNvPr id="215" name="Shape 215"/>
          <p:cNvSpPr/>
          <p:nvPr>
            <p:ph type="body" idx="14"/>
          </p:nvPr>
        </p:nvSpPr>
        <p:spPr>
          <a:xfrm>
            <a:off x="1270000" y="5918200"/>
            <a:ext cx="10464800" cy="6477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And then there was Ionic… and it was good.</a:t>
            </a:r>
          </a:p>
        </p:txBody>
      </p:sp>
      <p:pic>
        <p:nvPicPr>
          <p:cNvPr id="216" name="Ionitr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03" y="1313978"/>
            <a:ext cx="3963269" cy="396326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17" name="Shape 217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18" name="Shape 218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19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654300"/>
            <a:ext cx="5270500" cy="60452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Meet Ionic</a:t>
            </a:r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xfrm>
            <a:off x="787400" y="2768600"/>
            <a:ext cx="5422900" cy="42164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800"/>
            </a:pPr>
            <a:r>
              <a:t>Mobile Hybrid SDK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800"/>
            </a:pPr>
            <a:r>
              <a:t>Extends Cordova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800"/>
            </a:pPr>
            <a:r>
              <a:t>1,000,000+ Apps Created Through Ionic-CLI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800"/>
            </a:pPr>
            <a:r>
              <a:t>Release History</a:t>
            </a:r>
          </a:p>
          <a:p>
            <a:pPr lvl="1">
              <a:spcBef>
                <a:spcPts val="0"/>
              </a:spcBef>
              <a:buBlip>
                <a:blip r:embed="rId3"/>
              </a:buBlip>
              <a:defRPr sz="2800"/>
            </a:pPr>
            <a:r>
              <a:t>Alpha - Nov 2013</a:t>
            </a:r>
          </a:p>
          <a:p>
            <a:pPr lvl="1">
              <a:spcBef>
                <a:spcPts val="0"/>
              </a:spcBef>
              <a:buBlip>
                <a:blip r:embed="rId3"/>
              </a:buBlip>
              <a:defRPr sz="2800"/>
            </a:pPr>
            <a:r>
              <a:t>Beta - March 2014</a:t>
            </a:r>
          </a:p>
          <a:p>
            <a:pPr lvl="1">
              <a:spcBef>
                <a:spcPts val="0"/>
              </a:spcBef>
              <a:buBlip>
                <a:blip r:embed="rId3"/>
              </a:buBlip>
              <a:defRPr sz="2800"/>
            </a:pPr>
            <a:r>
              <a:t>Version 1.0 - May 2015</a:t>
            </a:r>
          </a:p>
          <a:p>
            <a:pPr lvl="1">
              <a:spcBef>
                <a:spcPts val="0"/>
              </a:spcBef>
              <a:buBlip>
                <a:blip r:embed="rId3"/>
              </a:buBlip>
              <a:defRPr sz="2800"/>
            </a:pPr>
            <a:r>
              <a:t>Currently on version 1.1</a:t>
            </a:r>
          </a:p>
        </p:txBody>
      </p:sp>
      <p:sp>
        <p:nvSpPr>
          <p:cNvPr id="224" name="Shape 224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25" name="Shape 225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26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